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2D7_E17B3DFE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2F5_5AA6F0FF.xml" ContentType="application/vnd.ms-powerpoint.comments+xml"/>
  <Override PartName="/ppt/notesSlides/notesSlide10.xml" ContentType="application/vnd.openxmlformats-officedocument.presentationml.notesSlide+xml"/>
  <Override PartName="/ppt/comments/modernComment_2E7_F9EF223A.xml" ContentType="application/vnd.ms-powerpoint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9"/>
  </p:notesMasterIdLst>
  <p:handoutMasterIdLst>
    <p:handoutMasterId r:id="rId30"/>
  </p:handoutMasterIdLst>
  <p:sldIdLst>
    <p:sldId id="760" r:id="rId5"/>
    <p:sldId id="761" r:id="rId6"/>
    <p:sldId id="735" r:id="rId7"/>
    <p:sldId id="725" r:id="rId8"/>
    <p:sldId id="755" r:id="rId9"/>
    <p:sldId id="754" r:id="rId10"/>
    <p:sldId id="733" r:id="rId11"/>
    <p:sldId id="736" r:id="rId12"/>
    <p:sldId id="727" r:id="rId13"/>
    <p:sldId id="726" r:id="rId14"/>
    <p:sldId id="756" r:id="rId15"/>
    <p:sldId id="757" r:id="rId16"/>
    <p:sldId id="743" r:id="rId17"/>
    <p:sldId id="758" r:id="rId18"/>
    <p:sldId id="721" r:id="rId19"/>
    <p:sldId id="740" r:id="rId20"/>
    <p:sldId id="749" r:id="rId21"/>
    <p:sldId id="753" r:id="rId22"/>
    <p:sldId id="722" r:id="rId23"/>
    <p:sldId id="752" r:id="rId24"/>
    <p:sldId id="741" r:id="rId25"/>
    <p:sldId id="748" r:id="rId26"/>
    <p:sldId id="750" r:id="rId27"/>
    <p:sldId id="261" r:id="rId28"/>
  </p:sldIdLst>
  <p:sldSz cx="12192000" cy="6858000"/>
  <p:notesSz cx="6858000" cy="9144000"/>
  <p:embeddedFontLst>
    <p:embeddedFont>
      <p:font typeface="Montserrat" panose="00000500000000000000" pitchFamily="2" charset="0"/>
      <p:regular r:id="rId31"/>
      <p:bold r:id="rId32"/>
      <p:italic r:id="rId33"/>
      <p:boldItalic r:id="rId34"/>
    </p:embeddedFont>
    <p:embeddedFont>
      <p:font typeface="Montserrat Light" panose="00000400000000000000" pitchFamily="2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A450E06B-32AA-4DBB-8076-C1033D33E285}">
          <p14:sldIdLst>
            <p14:sldId id="760"/>
            <p14:sldId id="761"/>
            <p14:sldId id="735"/>
            <p14:sldId id="725"/>
            <p14:sldId id="755"/>
            <p14:sldId id="754"/>
            <p14:sldId id="733"/>
            <p14:sldId id="736"/>
            <p14:sldId id="727"/>
            <p14:sldId id="726"/>
            <p14:sldId id="756"/>
            <p14:sldId id="757"/>
            <p14:sldId id="743"/>
            <p14:sldId id="758"/>
            <p14:sldId id="721"/>
            <p14:sldId id="740"/>
            <p14:sldId id="749"/>
            <p14:sldId id="753"/>
            <p14:sldId id="722"/>
            <p14:sldId id="752"/>
            <p14:sldId id="741"/>
            <p14:sldId id="748"/>
            <p14:sldId id="75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5" roundtripDataSignature="AMtx7mhB8lBYOmHT8SLfLjTeUEuZ12DOdA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C55DA05-CC52-CF00-C2A1-016FD5ADFED2}" name="Paige Jenkins" initials="PJ" userId="S::paige.jenkins@threatlocker.com::f759f39b-a031-4953-8d86-f8035c02a140" providerId="AD"/>
  <p188:author id="{5FA56B9F-2E66-750E-8F90-4C266324D5FB}" name="Paola Garcia" initials="PG" userId="S::paola.garcia@threatlocker.com::5012b0f8-5451-4c1a-b2ad-e698ed3846fe" providerId="AD"/>
  <p188:author id="{F94345AB-3360-961F-F8D2-C114BF3370EE}" name="Kieran Human" initials="KH" userId="S::kieran.human@threatlocker.com::b48dcd12-e0d4-4cae-83fa-1acb515c868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A1418"/>
    <a:srgbClr val="DDDDDD"/>
    <a:srgbClr val="C6C6C6"/>
    <a:srgbClr val="F2F2F2"/>
    <a:srgbClr val="1E5F98"/>
    <a:srgbClr val="0F2F4D"/>
    <a:srgbClr val="ECECEC"/>
    <a:srgbClr val="E8E8E8"/>
    <a:srgbClr val="0C26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7D2305-D7FE-9593-1C7B-0DC464270FE6}" v="100" dt="2025-02-20T18:01:16.6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55" Type="http://customschemas.google.com/relationships/presentationmetadata" Target="meta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6.fntdata"/><Relationship Id="rId57" Type="http://schemas.openxmlformats.org/officeDocument/2006/relationships/viewProps" Target="viewProps.xml"/><Relationship Id="rId61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.fntdata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59" Type="http://schemas.openxmlformats.org/officeDocument/2006/relationships/tableStyles" Target="tableStyles.xml"/></Relationships>
</file>

<file path=ppt/comments/modernComment_2D7_E17B3DF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647C242-A974-46C8-816C-605BCE95B1DB}" authorId="{F94345AB-3360-961F-F8D2-C114BF3370EE}" status="resolved" created="2025-02-03T22:42:50.334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782950398" sldId="727"/>
      <ac:spMk id="3" creationId="{41C463FD-E6F3-0962-F637-9814298D567B}"/>
      <ac:txMk cp="315">
        <ac:context len="363" hash="2347978308"/>
      </ac:txMk>
    </ac:txMkLst>
    <p188:pos x="3266722" y="3859388"/>
    <p188:replyLst>
      <p188:reply id="{2D43C344-DA6A-4723-B2E7-530D3BD120A9}" authorId="{F94345AB-3360-961F-F8D2-C114BF3370EE}" created="2025-02-03T22:43:26.257">
        <p188:txBody>
          <a:bodyPr/>
          <a:lstStyle/>
          <a:p>
            <a:r>
              <a:rPr lang="en-US"/>
              <a:t>In general I believe that this bullet point could be shortened or split. Seems to be more paragraph/sentence style than short bullet points.</a:t>
            </a:r>
          </a:p>
        </p188:txBody>
      </p188:reply>
    </p188:replyLst>
    <p188:txBody>
      <a:bodyPr/>
      <a:lstStyle/>
      <a:p>
        <a:r>
          <a:rPr lang="en-US"/>
          <a:t>Remove comma</a:t>
        </a:r>
      </a:p>
    </p188:txBody>
  </p188:cm>
</p188:cmLst>
</file>

<file path=ppt/comments/modernComment_2E7_F9EF223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7068000-F609-4D2E-8C31-57B22EEB6128}" authorId="{F94345AB-3360-961F-F8D2-C114BF3370EE}" status="resolved" created="2025-02-03T22:50:24.426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193198650" sldId="743"/>
      <ac:spMk id="3" creationId="{41C463FD-E6F3-0962-F637-9814298D567B}"/>
    </ac:deMkLst>
    <p188:txBody>
      <a:bodyPr/>
      <a:lstStyle/>
      <a:p>
        <a:r>
          <a:rPr lang="en-US"/>
          <a:t>Oxford comma!</a:t>
        </a:r>
      </a:p>
    </p188:txBody>
  </p188:cm>
</p188:cmLst>
</file>

<file path=ppt/comments/modernComment_2F5_5AA6F0F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CBFE075-9312-4DD5-96CE-96C701026D12}" authorId="{F94345AB-3360-961F-F8D2-C114BF3370EE}" status="resolved" created="2025-02-03T22:48:22.156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520890111" sldId="757"/>
      <ac:spMk id="3" creationId="{608C975B-78D1-8FD4-AC05-8556AC7C0485}"/>
      <ac:txMk cp="37">
        <ac:context len="195" hash="230434003"/>
      </ac:txMk>
    </ac:txMkLst>
    <p188:pos x="1989666" y="917222"/>
    <p188:txBody>
      <a:bodyPr/>
      <a:lstStyle/>
      <a:p>
        <a:r>
          <a:rPr lang="en-US"/>
          <a:t>Em dash and no spaces nor capital after.</a:t>
        </a:r>
      </a:p>
    </p188:txBody>
  </p188:cm>
  <p188:cm id="{89163475-2DD6-4F7F-98E0-8FA673600904}" authorId="{F94345AB-3360-961F-F8D2-C114BF3370EE}" status="resolved" created="2025-02-03T22:50:05.409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520890111" sldId="757"/>
      <ac:spMk id="3" creationId="{608C975B-78D1-8FD4-AC05-8556AC7C0485}"/>
      <ac:txMk cp="63" len="37">
        <ac:context len="195" hash="230434003"/>
      </ac:txMk>
    </ac:txMkLst>
    <p188:pos x="2899833" y="1467555"/>
    <p188:txBody>
      <a:bodyPr/>
      <a:lstStyle/>
      <a:p>
        <a:r>
          <a:rPr lang="en-US"/>
          <a:t>Is this something that you are saying to do right now? I would maybe have a clearly delineated point for that. Maybe "Do: run the DHCP best practice analyzer tool".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36DB5B-4A31-6087-687D-3773D6A0F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04DC61-48E6-3FE7-0D8C-4FD17CFC37C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6BA03C-01B6-DF5F-2984-AC9A7EC573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1879E-B0EB-4784-A312-A58494921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317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48B06-2F91-BD09-AEEB-60D36D78A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EFD56C-9700-9FFD-E593-1D36ABB16D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90935F-5FF5-CDA0-743E-6CC00DCD7D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894397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83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F102F-1552-FD04-69B5-5A0A3B5D2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E51420-BF54-F94F-DF5B-5783647FC2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09FCA0-3BEC-4222-0406-2CCADEF864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05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  <a:p>
            <a:pPr>
              <a:buNone/>
            </a:pPr>
            <a:endParaRPr lang="en-US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1430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18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94768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ea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5951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627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90829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727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270499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70CBF-A002-34C7-B378-0E4310C15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E51FDF-6FA4-7BEE-9D41-5124C56CD7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D88E04-33C8-47EF-E679-74AA1DBC2E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58118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BCD40-A38B-805B-F07F-5BF4A06F8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6FA546-5BE1-52CC-E39C-550F214821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AF9357-4F2E-D541-DC16-6701B6290C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358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482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13376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ea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6824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C4A02-BC8A-9BF9-4713-FA09CD174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E8DC365-2DE0-728D-5557-1FC96C1BBF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7B1B8D-7C16-31D4-1513-D40A8ABE0D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>
                <a:ea typeface="Calibri"/>
              </a:rPr>
              <a:t> </a:t>
            </a:r>
          </a:p>
        </p:txBody>
      </p:sp>
    </p:spTree>
    <p:extLst>
      <p:ext uri="{BB962C8B-B14F-4D97-AF65-F5344CB8AC3E}">
        <p14:creationId xmlns:p14="http://schemas.microsoft.com/office/powerpoint/2010/main" val="2248911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EC297-BFE7-3DBF-0B0D-3AA5F6116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294CD5-34BF-DB99-B826-48E9B0DBAC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D99DE8-E16B-9CD9-5FE7-8448647AFB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>
                <a:ea typeface="Calibri"/>
              </a:rPr>
              <a:t> </a:t>
            </a:r>
          </a:p>
        </p:txBody>
      </p:sp>
    </p:spTree>
    <p:extLst>
      <p:ext uri="{BB962C8B-B14F-4D97-AF65-F5344CB8AC3E}">
        <p14:creationId xmlns:p14="http://schemas.microsoft.com/office/powerpoint/2010/main" val="3816012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aker Slide">
    <p:bg>
      <p:bgPr>
        <a:blipFill dpi="0" rotWithShape="1">
          <a:blip r:embed="rId2">
            <a:lum/>
          </a:blip>
          <a:srcRect/>
          <a:tile tx="0" ty="0" sx="10000" sy="1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5650D56-3931-071E-0E57-610789A3D51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772A431-7BCC-8CCA-A641-93354E6E5960}"/>
              </a:ext>
            </a:extLst>
          </p:cNvPr>
          <p:cNvSpPr>
            <a:spLocks/>
          </p:cNvSpPr>
          <p:nvPr userDrawn="1"/>
        </p:nvSpPr>
        <p:spPr>
          <a:xfrm>
            <a:off x="1217888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587E7D0-1109-BD00-8E79-88BE23BD59D5}"/>
              </a:ext>
            </a:extLst>
          </p:cNvPr>
          <p:cNvSpPr>
            <a:spLocks/>
          </p:cNvSpPr>
          <p:nvPr userDrawn="1"/>
        </p:nvSpPr>
        <p:spPr>
          <a:xfrm>
            <a:off x="3286883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04D4779-E09D-9A02-F741-B9FE92BA56FF}"/>
              </a:ext>
            </a:extLst>
          </p:cNvPr>
          <p:cNvSpPr>
            <a:spLocks/>
          </p:cNvSpPr>
          <p:nvPr userDrawn="1"/>
        </p:nvSpPr>
        <p:spPr>
          <a:xfrm>
            <a:off x="-851106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283EAD2-222B-C411-B93E-E7E3B27545EC}"/>
              </a:ext>
            </a:extLst>
          </p:cNvPr>
          <p:cNvSpPr>
            <a:spLocks/>
          </p:cNvSpPr>
          <p:nvPr userDrawn="1"/>
        </p:nvSpPr>
        <p:spPr>
          <a:xfrm>
            <a:off x="-2920099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173B90F-E53A-31F6-9883-E002E05AEE4F}"/>
              </a:ext>
            </a:extLst>
          </p:cNvPr>
          <p:cNvSpPr>
            <a:spLocks/>
          </p:cNvSpPr>
          <p:nvPr userDrawn="1"/>
        </p:nvSpPr>
        <p:spPr>
          <a:xfrm>
            <a:off x="-4989093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2B5906-7728-F3EB-5E9C-F9355B7733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354" y="825609"/>
            <a:ext cx="5206783" cy="520678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7EF5AAF-0825-D667-4586-616DF07D9ED9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6096000" y="5717083"/>
            <a:ext cx="3176047" cy="327324"/>
          </a:xfrm>
        </p:spPr>
        <p:txBody>
          <a:bodyPr anchor="b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First/Last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CD60A63-97CD-20A5-3A91-96781E2714B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095475" y="6044407"/>
            <a:ext cx="3176712" cy="32702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Role, Company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EE833F23-7D3E-7858-02D4-62567CB9D3A5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095475" y="1524965"/>
            <a:ext cx="5270500" cy="1325563"/>
          </a:xfrm>
        </p:spPr>
        <p:txBody>
          <a:bodyPr>
            <a:noAutofit/>
          </a:bodyPr>
          <a:lstStyle>
            <a:lvl1pPr>
              <a:lnSpc>
                <a:spcPct val="11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2459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olution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830407E-C434-7448-5890-454D5431EBE2}"/>
              </a:ext>
            </a:extLst>
          </p:cNvPr>
          <p:cNvSpPr>
            <a:spLocks/>
          </p:cNvSpPr>
          <p:nvPr userDrawn="1"/>
        </p:nvSpPr>
        <p:spPr>
          <a:xfrm>
            <a:off x="7707001" y="0"/>
            <a:ext cx="448499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5DBC5C-DF25-4A5C-EE6D-2EF35231F83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0"/>
            <a:ext cx="778136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25400" algn="ctr" rotWithShape="0">
              <a:schemeClr val="bg2">
                <a:alpha val="5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1FFEB9B-53CE-C4BF-F44C-410991B72D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1703" y="989304"/>
            <a:ext cx="3033600" cy="26405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8BF16A0-E748-5CAB-6BA2-ADA54BE336CE}"/>
              </a:ext>
            </a:extLst>
          </p:cNvPr>
          <p:cNvSpPr/>
          <p:nvPr userDrawn="1"/>
        </p:nvSpPr>
        <p:spPr>
          <a:xfrm>
            <a:off x="5915883" y="1083211"/>
            <a:ext cx="859919" cy="8549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>
                <a:solidFill>
                  <a:schemeClr val="bg1">
                    <a:lumMod val="90000"/>
                    <a:lumOff val="10000"/>
                  </a:schemeClr>
                </a:solidFill>
              </a:rPr>
              <a:t>Icon placement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8F8D0C-CC36-8474-ECEE-9199451039DE}"/>
              </a:ext>
            </a:extLst>
          </p:cNvPr>
          <p:cNvSpPr txBox="1"/>
          <p:nvPr userDrawn="1"/>
        </p:nvSpPr>
        <p:spPr>
          <a:xfrm>
            <a:off x="7980220" y="859678"/>
            <a:ext cx="2565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chemeClr val="tx1"/>
                </a:solidFill>
                <a:latin typeface="+mj-lt"/>
              </a:rPr>
              <a:t>Benefits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713FABA-7254-964E-2767-259447BBE8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96825" y="3926878"/>
            <a:ext cx="2919000" cy="641934"/>
          </a:xfrm>
        </p:spPr>
        <p:txBody>
          <a:bodyPr anchor="ctr">
            <a:noAutofit/>
          </a:bodyPr>
          <a:lstStyle>
            <a:lvl1pPr marL="0" indent="0">
              <a:lnSpc>
                <a:spcPct val="114000"/>
              </a:lnSpc>
              <a:buNone/>
              <a:defRPr sz="1600">
                <a:latin typeface="Montserrat Light" panose="00000400000000000000" pitchFamily="50" charset="0"/>
              </a:defRPr>
            </a:lvl1pPr>
            <a:lvl2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2pPr>
            <a:lvl3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3pPr>
            <a:lvl4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4pPr>
            <a:lvl5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1453EF6F-6867-4E6A-9AD5-AC9BB251FB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94746" y="1554101"/>
            <a:ext cx="2919000" cy="641934"/>
          </a:xfrm>
        </p:spPr>
        <p:txBody>
          <a:bodyPr anchor="ctr">
            <a:noAutofit/>
          </a:bodyPr>
          <a:lstStyle>
            <a:lvl1pPr marL="0" indent="0">
              <a:lnSpc>
                <a:spcPct val="114000"/>
              </a:lnSpc>
              <a:buNone/>
              <a:defRPr sz="1600">
                <a:latin typeface="Montserrat Light" panose="00000400000000000000" pitchFamily="50" charset="0"/>
              </a:defRPr>
            </a:lvl1pPr>
            <a:lvl2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2pPr>
            <a:lvl3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3pPr>
            <a:lvl4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4pPr>
            <a:lvl5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A90BCF7B-F8FE-75C4-9B43-D4C6D0CB59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93439" y="2342076"/>
            <a:ext cx="2919000" cy="641934"/>
          </a:xfrm>
        </p:spPr>
        <p:txBody>
          <a:bodyPr anchor="ctr">
            <a:noAutofit/>
          </a:bodyPr>
          <a:lstStyle>
            <a:lvl1pPr marL="0" indent="0">
              <a:lnSpc>
                <a:spcPct val="114000"/>
              </a:lnSpc>
              <a:buNone/>
              <a:defRPr sz="1600">
                <a:latin typeface="Montserrat Light" panose="00000400000000000000" pitchFamily="50" charset="0"/>
              </a:defRPr>
            </a:lvl1pPr>
            <a:lvl2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2pPr>
            <a:lvl3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3pPr>
            <a:lvl4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4pPr>
            <a:lvl5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5">
            <a:extLst>
              <a:ext uri="{FF2B5EF4-FFF2-40B4-BE49-F238E27FC236}">
                <a16:creationId xmlns:a16="http://schemas.microsoft.com/office/drawing/2014/main" id="{C8468110-C5D2-492A-C3C4-96FC0DCA75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95955" y="3138786"/>
            <a:ext cx="2919000" cy="641934"/>
          </a:xfrm>
        </p:spPr>
        <p:txBody>
          <a:bodyPr anchor="ctr">
            <a:noAutofit/>
          </a:bodyPr>
          <a:lstStyle>
            <a:lvl1pPr marL="0" indent="0">
              <a:lnSpc>
                <a:spcPct val="114000"/>
              </a:lnSpc>
              <a:buNone/>
              <a:defRPr sz="1600">
                <a:latin typeface="Montserrat Light" panose="00000400000000000000" pitchFamily="50" charset="0"/>
              </a:defRPr>
            </a:lvl1pPr>
            <a:lvl2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2pPr>
            <a:lvl3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3pPr>
            <a:lvl4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4pPr>
            <a:lvl5pPr>
              <a:lnSpc>
                <a:spcPct val="114000"/>
              </a:lnSpc>
              <a:defRPr sz="1870">
                <a:latin typeface="Montserrat Light" panose="00000400000000000000" pitchFamily="50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E5306943-1C3C-B687-C9BD-30988B182F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5246" y="1367697"/>
            <a:ext cx="4675230" cy="671512"/>
          </a:xfrm>
        </p:spPr>
        <p:txBody>
          <a:bodyPr>
            <a:noAutofit/>
          </a:bodyPr>
          <a:lstStyle>
            <a:lvl1pPr marL="0" indent="0">
              <a:buNone/>
              <a:defRPr sz="3730" b="1">
                <a:latin typeface="+mj-lt"/>
              </a:defRPr>
            </a:lvl1pPr>
            <a:lvl2pPr>
              <a:defRPr sz="3730" b="1">
                <a:latin typeface="+mj-lt"/>
              </a:defRPr>
            </a:lvl2pPr>
            <a:lvl3pPr>
              <a:defRPr sz="3730" b="1">
                <a:latin typeface="+mj-lt"/>
              </a:defRPr>
            </a:lvl3pPr>
            <a:lvl4pPr>
              <a:defRPr sz="3730" b="1">
                <a:latin typeface="+mj-lt"/>
              </a:defRPr>
            </a:lvl4pPr>
            <a:lvl5pPr>
              <a:defRPr sz="3730" b="1">
                <a:latin typeface="+mj-lt"/>
              </a:defRPr>
            </a:lvl5pPr>
          </a:lstStyle>
          <a:p>
            <a:pPr lvl="0"/>
            <a:r>
              <a:rPr lang="en-US"/>
              <a:t>Solution Name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EF32CFD1-9CE7-8564-E9DE-E69A801158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5246" y="2540489"/>
            <a:ext cx="6300787" cy="3414712"/>
          </a:xfrm>
        </p:spPr>
        <p:txBody>
          <a:bodyPr>
            <a:normAutofit/>
          </a:bodyPr>
          <a:lstStyle>
            <a:lvl1pPr marL="0" indent="0">
              <a:lnSpc>
                <a:spcPts val="3067"/>
              </a:lnSpc>
              <a:buNone/>
              <a:defRPr sz="2130">
                <a:latin typeface="Montserrat Light" panose="00000400000000000000" pitchFamily="50" charset="0"/>
              </a:defRPr>
            </a:lvl1pPr>
            <a:lvl2pPr>
              <a:defRPr sz="2130">
                <a:latin typeface="Montserrat Light" panose="00000400000000000000" pitchFamily="50" charset="0"/>
              </a:defRPr>
            </a:lvl2pPr>
            <a:lvl3pPr>
              <a:defRPr sz="2130">
                <a:latin typeface="Montserrat Light" panose="00000400000000000000" pitchFamily="50" charset="0"/>
              </a:defRPr>
            </a:lvl3pPr>
            <a:lvl4pPr>
              <a:defRPr sz="2130">
                <a:latin typeface="Montserrat Light" panose="00000400000000000000" pitchFamily="50" charset="0"/>
              </a:defRPr>
            </a:lvl4pPr>
            <a:lvl5pPr>
              <a:defRPr sz="2130">
                <a:latin typeface="Montserrat Light" panose="00000400000000000000" pitchFamily="50" charset="0"/>
              </a:defRPr>
            </a:lvl5pPr>
          </a:lstStyle>
          <a:p>
            <a:pPr lvl="0"/>
            <a:r>
              <a:rPr lang="en-US"/>
              <a:t>Click to add Solution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1217715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Slide">
    <p:bg>
      <p:bgPr>
        <a:blipFill dpi="0" rotWithShape="1">
          <a:blip r:embed="rId2">
            <a:lum/>
          </a:blip>
          <a:srcRect/>
          <a:tile tx="0" ty="0" sx="10000" sy="1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562A7D9-832F-C03E-0E64-68775E9FE1E1}"/>
              </a:ext>
            </a:extLst>
          </p:cNvPr>
          <p:cNvGrpSpPr>
            <a:grpSpLocks noGrp="1" noUngrp="1" noRot="1" noMove="1" noResize="1"/>
          </p:cNvGrpSpPr>
          <p:nvPr userDrawn="1"/>
        </p:nvGrpSpPr>
        <p:grpSpPr>
          <a:xfrm>
            <a:off x="-4989093" y="-2055604"/>
            <a:ext cx="22170188" cy="10969208"/>
            <a:chOff x="-4989093" y="-2055604"/>
            <a:chExt cx="22170188" cy="1096920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5650D56-3931-071E-0E57-610789A3D51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772A431-7BCC-8CCA-A641-93354E6E596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1217888" y="-2055604"/>
              <a:ext cx="13894212" cy="10969208"/>
            </a:xfrm>
            <a:prstGeom prst="ellipse">
              <a:avLst/>
            </a:prstGeom>
            <a:gradFill>
              <a:gsLst>
                <a:gs pos="16000">
                  <a:srgbClr val="0A1418"/>
                </a:gs>
                <a:gs pos="67000">
                  <a:srgbClr val="0A1418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587E7D0-1109-BD00-8E79-88BE23BD59D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3286883" y="-2055604"/>
              <a:ext cx="13894212" cy="10969208"/>
            </a:xfrm>
            <a:prstGeom prst="ellipse">
              <a:avLst/>
            </a:prstGeom>
            <a:gradFill>
              <a:gsLst>
                <a:gs pos="16000">
                  <a:srgbClr val="0A1418"/>
                </a:gs>
                <a:gs pos="67000">
                  <a:srgbClr val="0A1418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04D4779-E09D-9A02-F741-B9FE92BA56F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-851106" y="-2055604"/>
              <a:ext cx="13894212" cy="10969208"/>
            </a:xfrm>
            <a:prstGeom prst="ellipse">
              <a:avLst/>
            </a:prstGeom>
            <a:gradFill>
              <a:gsLst>
                <a:gs pos="16000">
                  <a:srgbClr val="0A1418"/>
                </a:gs>
                <a:gs pos="67000">
                  <a:srgbClr val="0A1418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283EAD2-222B-C411-B93E-E7E3B27545E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-2920099" y="-2055604"/>
              <a:ext cx="13894212" cy="10969208"/>
            </a:xfrm>
            <a:prstGeom prst="ellipse">
              <a:avLst/>
            </a:prstGeom>
            <a:gradFill>
              <a:gsLst>
                <a:gs pos="16000">
                  <a:srgbClr val="0A1418"/>
                </a:gs>
                <a:gs pos="67000">
                  <a:srgbClr val="0A1418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3B90F-E53A-31F6-9883-E002E05AEE4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-4989093" y="-2055604"/>
              <a:ext cx="13894212" cy="10969208"/>
            </a:xfrm>
            <a:prstGeom prst="ellipse">
              <a:avLst/>
            </a:prstGeom>
            <a:gradFill>
              <a:gsLst>
                <a:gs pos="16000">
                  <a:srgbClr val="0A1418"/>
                </a:gs>
                <a:gs pos="67000">
                  <a:srgbClr val="0A1418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97EF5AAF-0825-D667-4586-616DF07D9ED9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2868248" y="5778786"/>
            <a:ext cx="3176047" cy="327324"/>
          </a:xfrm>
        </p:spPr>
        <p:txBody>
          <a:bodyPr anchor="b">
            <a:noAutofit/>
          </a:bodyPr>
          <a:lstStyle>
            <a:lvl1pPr marL="0" indent="0" algn="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First/Last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CD60A63-97CD-20A5-3A91-96781E2714B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2867583" y="6106110"/>
            <a:ext cx="3176712" cy="327025"/>
          </a:xfrm>
        </p:spPr>
        <p:txBody>
          <a:bodyPr>
            <a:noAutofit/>
          </a:bodyPr>
          <a:lstStyle>
            <a:lvl1pPr marL="0" indent="0" algn="r">
              <a:buNone/>
              <a:defRPr sz="1400"/>
            </a:lvl1pPr>
          </a:lstStyle>
          <a:p>
            <a:pPr lvl="0"/>
            <a:r>
              <a:rPr lang="en-US"/>
              <a:t>Role, Company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1D6480FA-44DC-45B1-D135-22B8690C6B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35483" b="37467"/>
          <a:stretch/>
        </p:blipFill>
        <p:spPr>
          <a:xfrm>
            <a:off x="6882499" y="1711806"/>
            <a:ext cx="5309501" cy="5146194"/>
          </a:xfrm>
          <a:prstGeom prst="rect">
            <a:avLst/>
          </a:prstGeom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EE833F23-7D3E-7858-02D4-62567CB9D3A5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773795" y="3416860"/>
            <a:ext cx="5270500" cy="1121798"/>
          </a:xfrm>
        </p:spPr>
        <p:txBody>
          <a:bodyPr>
            <a:noAutofit/>
          </a:bodyPr>
          <a:lstStyle>
            <a:lvl1pPr algn="ctr">
              <a:lnSpc>
                <a:spcPct val="110000"/>
              </a:lnSpc>
              <a:defRPr sz="4000"/>
            </a:lvl1pPr>
          </a:lstStyle>
          <a:p>
            <a:r>
              <a:rPr lang="en-US"/>
              <a:t>Title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2D4668E-4885-EFAC-1FF8-493A7D3A3B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1316" y="1045670"/>
            <a:ext cx="4755458" cy="177889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AF869EB3-A9C8-89F4-2565-02B7678D7B31}"/>
              </a:ext>
            </a:extLst>
          </p:cNvPr>
          <p:cNvSpPr/>
          <p:nvPr userDrawn="1"/>
        </p:nvSpPr>
        <p:spPr>
          <a:xfrm>
            <a:off x="482965" y="3041610"/>
            <a:ext cx="5852160" cy="48225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rgbClr val="199FF2">
                  <a:alpha val="0"/>
                </a:srgbClr>
              </a:gs>
              <a:gs pos="50000">
                <a:schemeClr val="accent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F897A1-F1DC-F236-9D0D-6153E4E10A1C}"/>
              </a:ext>
            </a:extLst>
          </p:cNvPr>
          <p:cNvSpPr txBox="1"/>
          <p:nvPr userDrawn="1"/>
        </p:nvSpPr>
        <p:spPr>
          <a:xfrm>
            <a:off x="10861041" y="227694"/>
            <a:ext cx="1114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chemeClr val="tx1"/>
                </a:solidFill>
                <a:latin typeface="+mj-lt"/>
              </a:rPr>
              <a:t>#ZTW25</a:t>
            </a:r>
          </a:p>
        </p:txBody>
      </p:sp>
    </p:spTree>
    <p:extLst>
      <p:ext uri="{BB962C8B-B14F-4D97-AF65-F5344CB8AC3E}">
        <p14:creationId xmlns:p14="http://schemas.microsoft.com/office/powerpoint/2010/main" val="297153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335B98-373C-31E3-9686-310AD90837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1986455" y="-680545"/>
            <a:ext cx="8219090" cy="821909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45A4FA-8D1F-0D48-DDA8-659CF7D87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03374"/>
            <a:ext cx="9144000" cy="1170521"/>
          </a:xfrm>
        </p:spPr>
        <p:txBody>
          <a:bodyPr anchor="ctr">
            <a:noAutofit/>
          </a:bodyPr>
          <a:lstStyle>
            <a:lvl1pPr algn="ctr">
              <a:lnSpc>
                <a:spcPct val="11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EF5AAF-0825-D667-4586-616DF07D9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23981"/>
            <a:ext cx="9144000" cy="562943"/>
          </a:xfrm>
        </p:spPr>
        <p:txBody>
          <a:bodyPr anchor="ctr">
            <a:noAutofit/>
          </a:bodyPr>
          <a:lstStyle>
            <a:lvl1pPr marL="0" indent="0" algn="ctr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8F41BE36-FAA5-AD7D-DC78-4CD6A152D04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87820" y="1346455"/>
            <a:ext cx="4016361" cy="155448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9E1F15D-AD61-03A8-135B-49E0C863713C}"/>
              </a:ext>
            </a:extLst>
          </p:cNvPr>
          <p:cNvSpPr/>
          <p:nvPr userDrawn="1"/>
        </p:nvSpPr>
        <p:spPr>
          <a:xfrm>
            <a:off x="2941320" y="3086508"/>
            <a:ext cx="6309360" cy="45720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rgbClr val="199FF2">
                  <a:alpha val="0"/>
                </a:srgbClr>
              </a:gs>
              <a:gs pos="50000">
                <a:schemeClr val="accent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6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5A4FA-8D1F-0D48-DDA8-659CF7D87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16600"/>
            <a:ext cx="9144000" cy="2065590"/>
          </a:xfrm>
        </p:spPr>
        <p:txBody>
          <a:bodyPr anchor="ctr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EF5AAF-0825-D667-4586-616DF07D9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14274"/>
            <a:ext cx="9144000" cy="103129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03570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B9F28-0A8C-28B4-F994-727CB662B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0D236-7922-E93D-646A-905CF8EB7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10541000" cy="4362524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5530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27014-E6EA-EBB3-E127-065E2303F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5500" y="1825625"/>
            <a:ext cx="4897465" cy="619631"/>
          </a:xfrm>
        </p:spPr>
        <p:txBody>
          <a:bodyPr anchor="ctr">
            <a:noAutofit/>
          </a:bodyPr>
          <a:lstStyle>
            <a:lvl1pPr marL="0" indent="0">
              <a:buNone/>
              <a:defRPr sz="2000" b="1">
                <a:latin typeface="Montserrat SemiBold" panose="000007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22A6B-086F-4117-E5D1-AB74E65EAE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5500" y="2565175"/>
            <a:ext cx="4897465" cy="3624488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071B726-D3C5-4585-E18C-62C559FF2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8C8A50A-FD94-5E6F-DF0A-85867461265A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469035" y="1825625"/>
            <a:ext cx="4897465" cy="619631"/>
          </a:xfrm>
        </p:spPr>
        <p:txBody>
          <a:bodyPr anchor="ctr">
            <a:noAutofit/>
          </a:bodyPr>
          <a:lstStyle>
            <a:lvl1pPr marL="0" indent="0">
              <a:buNone/>
              <a:defRPr sz="2000" b="1">
                <a:latin typeface="Montserrat SemiBold" panose="000007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6AF64BE1-9492-1416-8783-FAFE6C8D4CC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469035" y="2565175"/>
            <a:ext cx="4897465" cy="3624488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6432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9248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blipFill dpi="0" rotWithShape="1">
          <a:blip r:embed="rId2">
            <a:lum/>
          </a:blip>
          <a:srcRect/>
          <a:tile tx="0" ty="0" sx="10000" sy="1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4F5977D-5415-4560-15F8-0182E3EC97E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772A431-7BCC-8CCA-A641-93354E6E5960}"/>
              </a:ext>
            </a:extLst>
          </p:cNvPr>
          <p:cNvSpPr>
            <a:spLocks/>
          </p:cNvSpPr>
          <p:nvPr userDrawn="1"/>
        </p:nvSpPr>
        <p:spPr>
          <a:xfrm>
            <a:off x="1217888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587E7D0-1109-BD00-8E79-88BE23BD59D5}"/>
              </a:ext>
            </a:extLst>
          </p:cNvPr>
          <p:cNvSpPr>
            <a:spLocks/>
          </p:cNvSpPr>
          <p:nvPr userDrawn="1"/>
        </p:nvSpPr>
        <p:spPr>
          <a:xfrm>
            <a:off x="3286883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04D4779-E09D-9A02-F741-B9FE92BA56FF}"/>
              </a:ext>
            </a:extLst>
          </p:cNvPr>
          <p:cNvSpPr>
            <a:spLocks/>
          </p:cNvSpPr>
          <p:nvPr userDrawn="1"/>
        </p:nvSpPr>
        <p:spPr>
          <a:xfrm>
            <a:off x="-851106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283EAD2-222B-C411-B93E-E7E3B27545EC}"/>
              </a:ext>
            </a:extLst>
          </p:cNvPr>
          <p:cNvSpPr>
            <a:spLocks/>
          </p:cNvSpPr>
          <p:nvPr userDrawn="1"/>
        </p:nvSpPr>
        <p:spPr>
          <a:xfrm>
            <a:off x="-2920099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173B90F-E53A-31F6-9883-E002E05AEE4F}"/>
              </a:ext>
            </a:extLst>
          </p:cNvPr>
          <p:cNvSpPr>
            <a:spLocks/>
          </p:cNvSpPr>
          <p:nvPr userDrawn="1"/>
        </p:nvSpPr>
        <p:spPr>
          <a:xfrm>
            <a:off x="-4989093" y="-2055604"/>
            <a:ext cx="13894212" cy="10969208"/>
          </a:xfrm>
          <a:prstGeom prst="ellipse">
            <a:avLst/>
          </a:prstGeom>
          <a:gradFill>
            <a:gsLst>
              <a:gs pos="16000">
                <a:srgbClr val="0A1418"/>
              </a:gs>
              <a:gs pos="67000">
                <a:srgbClr val="0A1418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0684A17-C9EE-3C8D-1F51-B48F37496F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64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845BD-2092-59F4-4729-66E8080D6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204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A24082-D871-4592-13CE-E6FC67DF3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F77BD-78E8-CF48-9B71-23A0C192F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5500" y="1825625"/>
            <a:ext cx="10541000" cy="43625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6CF9405-3BE6-558C-61B7-D97033E7404E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965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7" r:id="rId2"/>
    <p:sldLayoutId id="2147483688" r:id="rId3"/>
    <p:sldLayoutId id="2147483670" r:id="rId4"/>
    <p:sldLayoutId id="2147483662" r:id="rId5"/>
    <p:sldLayoutId id="2147483665" r:id="rId6"/>
    <p:sldLayoutId id="2147483677" r:id="rId7"/>
    <p:sldLayoutId id="2147483684" r:id="rId8"/>
    <p:sldLayoutId id="2147483685" r:id="rId9"/>
    <p:sldLayoutId id="2147483686" r:id="rId10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b="1" kern="1200">
          <a:solidFill>
            <a:schemeClr val="tx1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ontserrat Light" panose="00000400000000000000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ontserrat Light" panose="00000400000000000000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 Light" panose="00000400000000000000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ontserrat Light" panose="00000400000000000000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F5_5AA6F0FF.xml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E7_F9EF223A.xml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2D7_E17B3DFE.xml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661538-B2BC-66C3-1301-A3F24C4B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Montserrat"/>
              </a:rPr>
              <a:t>Windows Security Review</a:t>
            </a:r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B1949A2-C119-348D-0085-F6C992D31EE0}"/>
              </a:ext>
            </a:extLst>
          </p:cNvPr>
          <p:cNvSpPr/>
          <p:nvPr/>
        </p:nvSpPr>
        <p:spPr>
          <a:xfrm>
            <a:off x="7126226" y="1218624"/>
            <a:ext cx="4420752" cy="4420752"/>
          </a:xfrm>
          <a:prstGeom prst="ellipse">
            <a:avLst/>
          </a:prstGeom>
          <a:ln>
            <a:noFill/>
          </a:ln>
          <a:effectLst>
            <a:outerShdw dist="38100" dir="2700000" algn="ctr" rotWithShape="0">
              <a:srgbClr val="000000">
                <a:alpha val="68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>
              <a:latin typeface="+mj-lt"/>
            </a:endParaRPr>
          </a:p>
        </p:txBody>
      </p:sp>
      <p:pic>
        <p:nvPicPr>
          <p:cNvPr id="3" name="Picture 2" descr="A person with a beard&#10;&#10;AI-generated content may be incorrect.">
            <a:extLst>
              <a:ext uri="{FF2B5EF4-FFF2-40B4-BE49-F238E27FC236}">
                <a16:creationId xmlns:a16="http://schemas.microsoft.com/office/drawing/2014/main" id="{3F94F4AD-7C90-A510-008E-4B5F0D740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16" b="17850"/>
          <a:stretch/>
        </p:blipFill>
        <p:spPr>
          <a:xfrm>
            <a:off x="7121282" y="1213680"/>
            <a:ext cx="4425696" cy="4425696"/>
          </a:xfrm>
          <a:prstGeom prst="ellipse">
            <a:avLst/>
          </a:prstGeom>
        </p:spPr>
      </p:pic>
      <p:sp>
        <p:nvSpPr>
          <p:cNvPr id="19" name="Subtitle 1">
            <a:extLst>
              <a:ext uri="{FF2B5EF4-FFF2-40B4-BE49-F238E27FC236}">
                <a16:creationId xmlns:a16="http://schemas.microsoft.com/office/drawing/2014/main" id="{91F90836-7783-961B-71DC-90741760CC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8248" y="5398231"/>
            <a:ext cx="3176047" cy="327324"/>
          </a:xfrm>
        </p:spPr>
        <p:txBody>
          <a:bodyPr/>
          <a:lstStyle/>
          <a:p>
            <a:r>
              <a:rPr lang="en-US" sz="2000" b="1"/>
              <a:t>Adam Fuller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5189545-4DB1-5BC8-1450-077CF5B274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67583" y="5725555"/>
            <a:ext cx="3176712" cy="32702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/>
              <a:t>Special Projects Engineer </a:t>
            </a:r>
            <a:r>
              <a:rPr lang="en-US" sz="1600" err="1"/>
              <a:t>ThreatLocker</a:t>
            </a:r>
            <a:r>
              <a:rPr lang="en-US" sz="1600" baseline="30000"/>
              <a:t>®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670529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576A4AE-34BB-3E25-EB8A-EFE895D69929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14F474-68F0-1F69-A61F-BBC55639E373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9C616E8-DC21-7F23-F92F-4D838137A6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0CBFD8-0277-688C-EB2F-0093BB7CC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servers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463FD-E6F3-0962-F637-9814298D5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9206267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Remove web browser access from privileged machines.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Susceptible to drive-by-downloads or installation of infected utilities.</a:t>
            </a:r>
          </a:p>
          <a:p>
            <a:pPr marL="0" indent="0">
              <a:buNone/>
            </a:pPr>
            <a:r>
              <a:rPr lang="en-US" b="1"/>
              <a:t>PowerShell execution policies.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Consider </a:t>
            </a:r>
            <a:r>
              <a:rPr lang="en-US" err="1">
                <a:latin typeface="+mj-lt"/>
              </a:rPr>
              <a:t>AllSigned</a:t>
            </a:r>
            <a:r>
              <a:rPr lang="en-US">
                <a:latin typeface="+mj-lt"/>
              </a:rPr>
              <a:t> or </a:t>
            </a:r>
            <a:r>
              <a:rPr lang="en-US" err="1">
                <a:latin typeface="+mj-lt"/>
              </a:rPr>
              <a:t>RemoteSigned</a:t>
            </a:r>
            <a:r>
              <a:rPr lang="en-US">
                <a:latin typeface="+mj-lt"/>
              </a:rPr>
              <a:t> execution policies.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If there's no organizational use case, set it to restricted on most (or all) machines.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246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AA390-4BDB-3CC3-29DC-3042E71D1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3B5FB63-AC13-6A43-F536-011A347F07F2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E700CF-A0A3-9A70-343B-6B784651ACC3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6B7102D-3AF4-20B9-33E8-6774D25E8F2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1A730-00FB-7BAF-B810-44C68CE84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8939937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Block unnecessary ports.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Use only necessary ports for the machine's role. IE: Active Directory only uses LDAP, DNS, Kerberos ETC.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SonicWall's 2021 Cyber Threat Report mentions there was a 9% increase in port scanning since the previous year.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Commonly exploited ports include SMB, RDP, Telnet, FTP and more!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4FFE63-10CE-AD19-FC67-088280244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servers</a:t>
            </a:r>
          </a:p>
        </p:txBody>
      </p:sp>
    </p:spTree>
    <p:extLst>
      <p:ext uri="{BB962C8B-B14F-4D97-AF65-F5344CB8AC3E}">
        <p14:creationId xmlns:p14="http://schemas.microsoft.com/office/powerpoint/2010/main" val="2674226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C620C-D62E-559D-D57E-10C185581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9AD5D2A-46F5-30F8-9BE0-288E434B6723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4">
              <a:alphaModFix amt="3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826784-E958-FD9D-4535-FF1F1F2E3CBE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9E2EA6F-8C49-3753-BDA3-AF4A48378DD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C975B-78D1-8FD4-AC05-8556AC7C0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8318500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Network infrastructure roles.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DHCP—Use the firewall for DHCP;</a:t>
            </a:r>
          </a:p>
          <a:p>
            <a:pPr lvl="2">
              <a:lnSpc>
                <a:spcPct val="110000"/>
              </a:lnSpc>
            </a:pPr>
            <a:r>
              <a:rPr lang="en-US" sz="2200">
                <a:latin typeface="+mj-lt"/>
              </a:rPr>
              <a:t> Run DHCP Best Practice Analyzer Tool.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DNS – Mitigate Spoofing and cache poisoning with DNSSEC.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Microsegment your infrastructure!</a:t>
            </a:r>
          </a:p>
          <a:p>
            <a:pPr lvl="1">
              <a:lnSpc>
                <a:spcPct val="110000"/>
              </a:lnSpc>
            </a:pPr>
            <a:endParaRPr lang="en-US">
              <a:latin typeface="+mj-lt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CEE39A-9A53-237A-3A96-5BF70E6AA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servers</a:t>
            </a:r>
          </a:p>
        </p:txBody>
      </p:sp>
    </p:spTree>
    <p:extLst>
      <p:ext uri="{BB962C8B-B14F-4D97-AF65-F5344CB8AC3E}">
        <p14:creationId xmlns:p14="http://schemas.microsoft.com/office/powerpoint/2010/main" val="152089011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6FDFBA-4775-E1F7-FD6F-56720229FE2C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4">
              <a:alphaModFix amt="3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794211-7E15-9067-317B-AB37CFD2A369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A1BC6CF-2FF6-2571-C06C-BE8973F96E8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463FD-E6F3-0962-F637-9814298D5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8693813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Guest, anonymous, and everyone access.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Avoid overly broad permissions for network resources; follow the principle of least privilege.</a:t>
            </a:r>
          </a:p>
          <a:p>
            <a:pPr marL="0" indent="0">
              <a:buNone/>
            </a:pPr>
            <a:r>
              <a:rPr lang="en-US" b="1"/>
              <a:t>Secure admin workstation.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Configure your infrastructure so it only accepts connections from a specific workstation or subnet.</a:t>
            </a:r>
          </a:p>
          <a:p>
            <a:pPr lvl="1">
              <a:lnSpc>
                <a:spcPct val="110000"/>
              </a:lnSpc>
            </a:pPr>
            <a:endParaRPr lang="en-US">
              <a:latin typeface="+mj-lt"/>
            </a:endParaRPr>
          </a:p>
          <a:p>
            <a:endParaRPr lang="en-US"/>
          </a:p>
          <a:p>
            <a:pPr lvl="1">
              <a:lnSpc>
                <a:spcPct val="110000"/>
              </a:lnSpc>
            </a:pPr>
            <a:endParaRPr lang="en-US">
              <a:latin typeface="+mj-lt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CBFD8-0277-688C-EB2F-0093BB7CC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servers</a:t>
            </a:r>
          </a:p>
        </p:txBody>
      </p:sp>
    </p:spTree>
    <p:extLst>
      <p:ext uri="{BB962C8B-B14F-4D97-AF65-F5344CB8AC3E}">
        <p14:creationId xmlns:p14="http://schemas.microsoft.com/office/powerpoint/2010/main" val="419319865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1137B-3002-97D1-B64E-03EC71802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74C4B66-5B50-85A6-4629-F726EACB4A0B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5D4F2E-AF54-4244-8BD2-3C9F33B977F4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D79B195-95EB-A65D-F617-AADA1CD6F84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3F03F-F7FC-C2D7-B06A-495F6451E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8611927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Account and directory security.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Use an auditing tool; enable auditing for user account changes.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View effective permissions in the advanced security window.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CISA recommends deleting/disabling accounts after 45 days of inactivity.</a:t>
            </a:r>
          </a:p>
          <a:p>
            <a:pPr lvl="1">
              <a:lnSpc>
                <a:spcPct val="110000"/>
              </a:lnSpc>
            </a:pPr>
            <a:endParaRPr lang="en-US">
              <a:latin typeface="+mj-lt"/>
            </a:endParaRPr>
          </a:p>
          <a:p>
            <a:endParaRPr lang="en-US"/>
          </a:p>
          <a:p>
            <a:pPr lvl="1">
              <a:lnSpc>
                <a:spcPct val="110000"/>
              </a:lnSpc>
            </a:pPr>
            <a:endParaRPr lang="en-US">
              <a:latin typeface="+mj-lt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52C18-DA5B-D50E-324A-2022097F6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servers</a:t>
            </a:r>
          </a:p>
        </p:txBody>
      </p:sp>
    </p:spTree>
    <p:extLst>
      <p:ext uri="{BB962C8B-B14F-4D97-AF65-F5344CB8AC3E}">
        <p14:creationId xmlns:p14="http://schemas.microsoft.com/office/powerpoint/2010/main" val="582765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C3FAA56-CF72-497D-9EA4-C9D3F6971290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147D90-A225-1C06-A672-6DD7DE96AD41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85959BB-3363-692C-0A54-ED05EB18353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463FD-E6F3-0962-F637-9814298D5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8083131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Password/passphrases policies.</a:t>
            </a:r>
          </a:p>
          <a:p>
            <a:r>
              <a:rPr lang="en-US"/>
              <a:t>Password expiration, complexity requirements, and lockouts after several failed attempts.</a:t>
            </a:r>
          </a:p>
          <a:p>
            <a:r>
              <a:rPr lang="en-US"/>
              <a:t>Passphrases &gt; passwords.</a:t>
            </a:r>
          </a:p>
          <a:p>
            <a:r>
              <a:rPr lang="en-US"/>
              <a:t>Implement and enforce MFA. MS authenticator and DUO can be tied to domain account logon.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CBFD8-0277-688C-EB2F-0093BB7CC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The obvious</a:t>
            </a:r>
          </a:p>
        </p:txBody>
      </p:sp>
    </p:spTree>
    <p:extLst>
      <p:ext uri="{BB962C8B-B14F-4D97-AF65-F5344CB8AC3E}">
        <p14:creationId xmlns:p14="http://schemas.microsoft.com/office/powerpoint/2010/main" val="2720989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7C64B-2DE7-DDE2-1C53-0E467180A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3822" y="1474596"/>
            <a:ext cx="7464357" cy="2729461"/>
          </a:xfrm>
        </p:spPr>
        <p:txBody>
          <a:bodyPr/>
          <a:lstStyle/>
          <a:p>
            <a:r>
              <a:rPr lang="en-US" sz="4800"/>
              <a:t>Group policy and </a:t>
            </a:r>
            <a:br>
              <a:rPr lang="en-US" sz="4800"/>
            </a:br>
            <a:r>
              <a:rPr lang="en-US" sz="4800"/>
              <a:t>windows registry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B73484-FE3B-4F67-E754-37C3E82DD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88412"/>
            <a:ext cx="9144000" cy="1031290"/>
          </a:xfrm>
        </p:spPr>
        <p:txBody>
          <a:bodyPr/>
          <a:lstStyle/>
          <a:p>
            <a:r>
              <a:rPr lang="en-US" sz="2000"/>
              <a:t>Useful group policies and registry integrity.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B6A37A1-3467-321C-242C-822D8AD3D839}"/>
              </a:ext>
            </a:extLst>
          </p:cNvPr>
          <p:cNvCxnSpPr>
            <a:cxnSpLocks/>
          </p:cNvCxnSpPr>
          <p:nvPr/>
        </p:nvCxnSpPr>
        <p:spPr>
          <a:xfrm>
            <a:off x="3203643" y="3766226"/>
            <a:ext cx="578471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3042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43138-1A11-F300-1B91-A6F59C6B0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9EE2A7-EFA9-D4C5-27CD-A0A32DFD6B00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8E6B24-DBD6-2BDF-B346-787C20CB889E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E0BCEDE-1CBF-4B9B-8B11-D2C2610A34E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01B4-D6D5-9631-C0BC-F5CEF961B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499" y="1825625"/>
            <a:ext cx="9401513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Hardening techniques.</a:t>
            </a:r>
            <a:endParaRPr lang="en-US"/>
          </a:p>
          <a:p>
            <a:r>
              <a:rPr lang="en-US"/>
              <a:t>Control Registry access with Group Policy.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GPO.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Prevent Access to registry editing tools </a:t>
            </a:r>
            <a:br>
              <a:rPr lang="en-US">
                <a:latin typeface="+mj-lt"/>
              </a:rPr>
            </a:br>
            <a:r>
              <a:rPr lang="en-US">
                <a:latin typeface="+mj-lt"/>
              </a:rPr>
              <a:t>(User config &gt; Policies &gt; Admin Templates &gt; System).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Run only specified Windows Applications.</a:t>
            </a:r>
          </a:p>
          <a:p>
            <a:r>
              <a:rPr lang="en-US"/>
              <a:t>Enable registry auditing policies.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8C6A54-A9C9-D393-BB94-B1413C999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registry</a:t>
            </a:r>
          </a:p>
        </p:txBody>
      </p:sp>
    </p:spTree>
    <p:extLst>
      <p:ext uri="{BB962C8B-B14F-4D97-AF65-F5344CB8AC3E}">
        <p14:creationId xmlns:p14="http://schemas.microsoft.com/office/powerpoint/2010/main" val="2735464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D742E6-685B-52B1-A769-40114CEF0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BC7059-9D8D-A0AE-E680-836BAF56CAA3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296EB2-E753-130B-1D5C-F889A9B133F4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025527D-7F5B-6089-8E9F-E3793D4591E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90E83-B469-5C5F-83B0-EE4AD8B80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33374"/>
            <a:ext cx="8636270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Best practices.</a:t>
            </a:r>
          </a:p>
          <a:p>
            <a:r>
              <a:rPr lang="en-US"/>
              <a:t>Do not modify the default domain or domain controller policy.</a:t>
            </a:r>
          </a:p>
          <a:p>
            <a:r>
              <a:rPr lang="en-US"/>
              <a:t>Simplify administration and be mindful of startup and logon times.</a:t>
            </a:r>
          </a:p>
          <a:p>
            <a:r>
              <a:rPr lang="en-US"/>
              <a:t>Disable unused computer or user configurations.</a:t>
            </a:r>
          </a:p>
          <a:p>
            <a:r>
              <a:rPr lang="en-US"/>
              <a:t>Backup your GPOs!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18A350-25D9-3ACF-FDBA-F5B2A525F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Group policy</a:t>
            </a:r>
          </a:p>
        </p:txBody>
      </p:sp>
    </p:spTree>
    <p:extLst>
      <p:ext uri="{BB962C8B-B14F-4D97-AF65-F5344CB8AC3E}">
        <p14:creationId xmlns:p14="http://schemas.microsoft.com/office/powerpoint/2010/main" val="2397097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B72CBA8-30EE-6619-E68E-3A06A52FE8DC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F9B6E1-01CD-4256-FBE7-6219C89DBC6A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0A262D2-7F40-7E03-BD4A-A0E43D8B103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463FD-E6F3-0962-F637-9814298D5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8804883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Useful group policies.</a:t>
            </a:r>
          </a:p>
          <a:p>
            <a:r>
              <a:rPr lang="en-US"/>
              <a:t>Prevent access to registry editing tools.</a:t>
            </a:r>
          </a:p>
          <a:p>
            <a:r>
              <a:rPr lang="en-US"/>
              <a:t>Interactive log-on: Require Windows Hello for business or smart card.</a:t>
            </a:r>
          </a:p>
          <a:p>
            <a:r>
              <a:rPr lang="en-US"/>
              <a:t>Disable LLMNR and NTLM.</a:t>
            </a:r>
          </a:p>
          <a:p>
            <a:r>
              <a:rPr lang="en-US"/>
              <a:t>Remove anonymous users from everyone permissions.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CBFD8-0277-688C-EB2F-0093BB7CC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Group policy</a:t>
            </a:r>
          </a:p>
        </p:txBody>
      </p:sp>
    </p:spTree>
    <p:extLst>
      <p:ext uri="{BB962C8B-B14F-4D97-AF65-F5344CB8AC3E}">
        <p14:creationId xmlns:p14="http://schemas.microsoft.com/office/powerpoint/2010/main" val="941789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70380-27FE-9F5F-90F7-2F10BBBBA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0DE8284-7B41-2B70-04C9-1606B2B5E4D0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0F1448-67EE-8EA0-74D2-8D3EFA92101C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4622BDD-5901-9C37-5159-16956CCF545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3E704-84F8-949E-A130-E734DEDEC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9000888" cy="46917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W10 (Windows Workstation):</a:t>
            </a:r>
            <a:endParaRPr lang="en-US" b="1" dirty="0">
              <a:latin typeface="+mj-lt"/>
            </a:endParaRPr>
          </a:p>
          <a:p>
            <a:pPr marL="0" indent="0">
              <a:buNone/>
            </a:pPr>
            <a:r>
              <a:rPr lang="en-US" b="1" dirty="0"/>
              <a:t>PW: </a:t>
            </a:r>
            <a:r>
              <a:rPr lang="en-US" b="1" i="1" u="sng" err="1"/>
              <a:t>demoAdmin</a:t>
            </a:r>
            <a:r>
              <a:rPr lang="en-US" b="1" i="1" u="sng" dirty="0"/>
              <a:t>!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/>
              <a:t>Win 2019 Server (Windows Server):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PW: </a:t>
            </a:r>
            <a:r>
              <a:rPr lang="en-US" b="1" i="1" u="sng" dirty="0"/>
              <a:t>ZTW2025!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/>
              <a:t>Github</a:t>
            </a:r>
            <a:r>
              <a:rPr lang="en-US" b="1" dirty="0"/>
              <a:t> with PowerPoint and Supporting Documentation: </a:t>
            </a:r>
            <a:endParaRPr lang="en-US" b="1" dirty="0">
              <a:ea typeface="+mj-lt"/>
              <a:cs typeface="+mj-lt"/>
            </a:endParaRPr>
          </a:p>
          <a:p>
            <a:pPr marL="0" indent="0">
              <a:buNone/>
            </a:pPr>
            <a:r>
              <a:rPr lang="en-US" b="1" u="sng" dirty="0">
                <a:ea typeface="+mj-lt"/>
                <a:cs typeface="+mj-lt"/>
              </a:rPr>
              <a:t>https://github.com/ztwAdmin/ZTW-2025</a:t>
            </a:r>
            <a:endParaRPr lang="en-US" b="1" u="sng" dirty="0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E926FB-FA6B-7B79-FA9A-387091E11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ontserrat"/>
              </a:rPr>
              <a:t>VM Passwords &amp; </a:t>
            </a:r>
            <a:r>
              <a:rPr lang="en-US" dirty="0" err="1">
                <a:latin typeface="Montserrat"/>
              </a:rPr>
              <a:t>Github</a:t>
            </a:r>
            <a:r>
              <a:rPr lang="en-US" dirty="0">
                <a:latin typeface="Montserrat"/>
              </a:rPr>
              <a:t>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1176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EB67A-8B17-D753-2E37-322BBFDBB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04E06EB-F176-948E-9E3E-2FCA4498A5E7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407FD7-D69C-5041-8939-72CA1C4550D7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D459633-20C5-5DD1-25D3-74305071A98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CB819-4C71-CDA2-D7A3-8CFB64C4F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10541000" cy="43625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Useful group policies.</a:t>
            </a:r>
          </a:p>
          <a:p>
            <a:r>
              <a:rPr lang="en-US"/>
              <a:t>Monitor changes to GPO settings.</a:t>
            </a:r>
          </a:p>
          <a:p>
            <a:r>
              <a:rPr lang="en-US"/>
              <a:t>Block Microsoft Store.</a:t>
            </a:r>
          </a:p>
          <a:p>
            <a:r>
              <a:rPr lang="en-US"/>
              <a:t>Prohibit access to the control panel.</a:t>
            </a:r>
          </a:p>
          <a:p>
            <a:r>
              <a:rPr lang="en-US"/>
              <a:t>Enable Audit Logging.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1D720A-5794-5245-D74D-80AF19806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Group policy</a:t>
            </a:r>
          </a:p>
        </p:txBody>
      </p:sp>
    </p:spTree>
    <p:extLst>
      <p:ext uri="{BB962C8B-B14F-4D97-AF65-F5344CB8AC3E}">
        <p14:creationId xmlns:p14="http://schemas.microsoft.com/office/powerpoint/2010/main" val="2390809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7C64B-2DE7-DDE2-1C53-0E467180A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9000"/>
            <a:ext cx="9144000" cy="2065590"/>
          </a:xfrm>
        </p:spPr>
        <p:txBody>
          <a:bodyPr/>
          <a:lstStyle/>
          <a:p>
            <a:r>
              <a:rPr lang="en-US" sz="4800"/>
              <a:t>Event logging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B73484-FE3B-4F67-E754-37C3E82DD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18945"/>
            <a:ext cx="9144000" cy="1031290"/>
          </a:xfrm>
        </p:spPr>
        <p:txBody>
          <a:bodyPr/>
          <a:lstStyle/>
          <a:p>
            <a:r>
              <a:rPr lang="en-US" sz="2000"/>
              <a:t>Configuration and overview.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B421D4B-1654-7602-F5A0-591043BBE22F}"/>
              </a:ext>
            </a:extLst>
          </p:cNvPr>
          <p:cNvCxnSpPr>
            <a:cxnSpLocks/>
          </p:cNvCxnSpPr>
          <p:nvPr/>
        </p:nvCxnSpPr>
        <p:spPr>
          <a:xfrm>
            <a:off x="3826213" y="3581400"/>
            <a:ext cx="453957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0774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41CBA7-5091-D375-72F4-93A05B012C97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D55439-F524-039A-3773-3368D26A494D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CE05B8C-E432-2D47-6CA6-40BB6665029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463FD-E6F3-0962-F637-9814298D5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8843794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Basic audit policies.</a:t>
            </a:r>
          </a:p>
          <a:p>
            <a:r>
              <a:rPr lang="en-US"/>
              <a:t>Computer Configuration &gt; Policies &gt; Windows Settings &gt; Security Settings &gt; Local Policies &gt; Audit Policy.</a:t>
            </a:r>
          </a:p>
          <a:p>
            <a:r>
              <a:rPr lang="en-US"/>
              <a:t>Provides simpler configuration and logs; less granular than advanced audit policies.</a:t>
            </a:r>
          </a:p>
          <a:p>
            <a:r>
              <a:rPr lang="en-US"/>
              <a:t>Categories include system events, policy change, account logon and object access.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CBFD8-0277-688C-EB2F-0093BB7CC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Event logging</a:t>
            </a:r>
          </a:p>
        </p:txBody>
      </p:sp>
    </p:spTree>
    <p:extLst>
      <p:ext uri="{BB962C8B-B14F-4D97-AF65-F5344CB8AC3E}">
        <p14:creationId xmlns:p14="http://schemas.microsoft.com/office/powerpoint/2010/main" val="2658980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813A40-C7AF-C9C3-CFE1-A4248FADC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ACB503-E538-0188-DDAF-0CD64ED592DF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1BE0FE-F0A0-8697-D717-1ACCF2588034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4E20A19-9B5D-AFE7-61EF-BDA6D420BB3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B3FEC-A4EA-2B22-6725-6CE2372E2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9265792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Advanced audit policies.</a:t>
            </a:r>
          </a:p>
          <a:p>
            <a:r>
              <a:rPr lang="en-US"/>
              <a:t>Computer Configuration &gt; Policies &gt; Windows </a:t>
            </a:r>
            <a:br>
              <a:rPr lang="en-US"/>
            </a:br>
            <a:r>
              <a:rPr lang="en-US"/>
              <a:t>Settings &gt; Security Settings &gt; Advanced Audit </a:t>
            </a:r>
            <a:br>
              <a:rPr lang="en-US"/>
            </a:br>
            <a:r>
              <a:rPr lang="en-US"/>
              <a:t>Policy Configuration &gt; Audit Policies.</a:t>
            </a:r>
          </a:p>
          <a:p>
            <a:r>
              <a:rPr lang="en-US"/>
              <a:t>Detailed tracking of specific actions, whereas basic </a:t>
            </a:r>
            <a:br>
              <a:rPr lang="en-US"/>
            </a:br>
            <a:r>
              <a:rPr lang="en-US"/>
              <a:t>audit policies apply broad, all-or-nothing rules.</a:t>
            </a:r>
          </a:p>
          <a:p>
            <a:r>
              <a:rPr lang="en-US"/>
              <a:t>Commonly tracked events include 4624, 4670, </a:t>
            </a:r>
            <a:br>
              <a:rPr lang="en-US"/>
            </a:br>
            <a:r>
              <a:rPr lang="en-US"/>
              <a:t>4719, 4740.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58FC75-AD92-8273-5FBA-F13970B3A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Event logging</a:t>
            </a:r>
          </a:p>
        </p:txBody>
      </p:sp>
    </p:spTree>
    <p:extLst>
      <p:ext uri="{BB962C8B-B14F-4D97-AF65-F5344CB8AC3E}">
        <p14:creationId xmlns:p14="http://schemas.microsoft.com/office/powerpoint/2010/main" val="18874757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2527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7C64B-2DE7-DDE2-1C53-0E467180A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16600"/>
            <a:ext cx="9144000" cy="2065590"/>
          </a:xfrm>
        </p:spPr>
        <p:txBody>
          <a:bodyPr/>
          <a:lstStyle/>
          <a:p>
            <a:r>
              <a:rPr lang="en-US" sz="4800"/>
              <a:t>Windows workstations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B73484-FE3B-4F67-E754-37C3E82DD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66545"/>
            <a:ext cx="9144000" cy="1031290"/>
          </a:xfrm>
        </p:spPr>
        <p:txBody>
          <a:bodyPr/>
          <a:lstStyle/>
          <a:p>
            <a:r>
              <a:rPr lang="en-US" sz="2000"/>
              <a:t>Workstation hardening strategies.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A8BC50C-9FC6-3D43-70A9-427DEC3346FA}"/>
              </a:ext>
            </a:extLst>
          </p:cNvPr>
          <p:cNvCxnSpPr>
            <a:cxnSpLocks/>
          </p:cNvCxnSpPr>
          <p:nvPr/>
        </p:nvCxnSpPr>
        <p:spPr>
          <a:xfrm>
            <a:off x="2341124" y="3429000"/>
            <a:ext cx="750975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110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20F811-E1B2-363D-0F6F-DD488DC5B993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6B9C4-83E3-49F0-3CEE-BD7CB2D9ACF0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C6FFE8F-3CF1-46AE-35D3-072506BB37F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463FD-E6F3-0962-F637-9814298D5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9000888" cy="43625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Secure boot and TPMs.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Windows 11 requires TPM 2.0 and with secure</a:t>
            </a:r>
            <a:br>
              <a:rPr lang="en-US">
                <a:latin typeface="+mj-lt"/>
              </a:rPr>
            </a:br>
            <a:r>
              <a:rPr lang="en-US">
                <a:latin typeface="+mj-lt"/>
              </a:rPr>
              <a:t>boot capability. </a:t>
            </a:r>
          </a:p>
          <a:p>
            <a:pPr lvl="2">
              <a:lnSpc>
                <a:spcPct val="110000"/>
              </a:lnSpc>
            </a:pPr>
            <a:r>
              <a:rPr lang="en-US" sz="2200">
                <a:latin typeface="+mj-lt"/>
              </a:rPr>
              <a:t>Take note as Windows 10 end of support happens October 14, 2025.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Secure boot protects against untrusted firmware and bootloaders from being able to start.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CBFD8-0277-688C-EB2F-0093BB7CC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Windows workstations</a:t>
            </a:r>
          </a:p>
        </p:txBody>
      </p:sp>
    </p:spTree>
    <p:extLst>
      <p:ext uri="{BB962C8B-B14F-4D97-AF65-F5344CB8AC3E}">
        <p14:creationId xmlns:p14="http://schemas.microsoft.com/office/powerpoint/2010/main" val="77977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647AD-AF3F-B4B6-43FA-9F3886D5B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24995CE-92DD-84B0-FE4A-A66A56462481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5ED423-8C13-DA26-5E15-85F51C46CF2D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5BC0513-5EC2-B846-AC91-B52CEA9BB51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108B4-FE73-EEFE-0972-AF78C40B9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8516393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Secure boot and TPMs.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TPM status can be found in Update and Security &gt; Windows Security &gt; Device Security.</a:t>
            </a:r>
          </a:p>
          <a:p>
            <a:pPr lvl="2">
              <a:lnSpc>
                <a:spcPct val="110000"/>
              </a:lnSpc>
            </a:pPr>
            <a:r>
              <a:rPr lang="en-US" sz="2200">
                <a:latin typeface="+mj-lt"/>
              </a:rPr>
              <a:t>Other methods: TPM.MSC or a PowerShell command Get-TPM.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Core isolation—memory integrity.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9F3A3-9510-9A30-40F7-DA8DAC299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workstations</a:t>
            </a:r>
          </a:p>
        </p:txBody>
      </p:sp>
    </p:spTree>
    <p:extLst>
      <p:ext uri="{BB962C8B-B14F-4D97-AF65-F5344CB8AC3E}">
        <p14:creationId xmlns:p14="http://schemas.microsoft.com/office/powerpoint/2010/main" val="3358962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23C28A-348A-7042-FFE8-2A34792D0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D4A124C-D5F2-8521-855C-E0DEADEFAD94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862F25-91C8-D2D5-F4D3-7CE08E63225E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0E9891C-89FF-78FD-8691-1432A044C5F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24FBF-6A26-EDBE-4E42-DB20475A6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9213165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Patching and end-of-life (EOL).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Vulnerabilities from 2018 were being exploited in 2023!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Automate patching: SCCM, WSUS and RMM tools. Microsoft's Patch Tuesday is the second Tuesday of every month.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Plan upgrades early!</a:t>
            </a:r>
          </a:p>
          <a:p>
            <a:pPr lvl="2">
              <a:lnSpc>
                <a:spcPct val="110000"/>
              </a:lnSpc>
            </a:pPr>
            <a:r>
              <a:rPr lang="en-US" sz="2200">
                <a:latin typeface="+mj-lt"/>
              </a:rPr>
              <a:t> Use extended security updates if needed.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F605F-AA30-F3E5-8822-F0A75A88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workstations</a:t>
            </a:r>
          </a:p>
        </p:txBody>
      </p:sp>
    </p:spTree>
    <p:extLst>
      <p:ext uri="{BB962C8B-B14F-4D97-AF65-F5344CB8AC3E}">
        <p14:creationId xmlns:p14="http://schemas.microsoft.com/office/powerpoint/2010/main" val="1939927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943757-F08F-63BC-F8D5-6EA13DBD0A0B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5E4847-ABD5-6791-728D-37E458F4482D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0545E1D-8591-41E6-9502-EFEE457658F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463FD-E6F3-0962-F637-9814298D5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10620946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Privacy settings.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App permissions.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Windows Defender SmartScreen.</a:t>
            </a:r>
          </a:p>
          <a:p>
            <a:pPr marL="0" indent="0">
              <a:buNone/>
            </a:pPr>
            <a:r>
              <a:rPr lang="en-US" b="1"/>
              <a:t>Biometric authentication.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Windows Hello – deployed via MDM or GPO.</a:t>
            </a:r>
          </a:p>
          <a:p>
            <a:pPr lvl="1">
              <a:lnSpc>
                <a:spcPct val="110000"/>
              </a:lnSpc>
            </a:pPr>
            <a:r>
              <a:rPr lang="en-US">
                <a:latin typeface="+mj-lt"/>
              </a:rPr>
              <a:t>Microsoft recommends that you deploy phishing-resistant password-less authentication across your organization</a:t>
            </a:r>
            <a:r>
              <a:rPr lang="en-US"/>
              <a:t>.</a:t>
            </a:r>
          </a:p>
          <a:p>
            <a:pPr lvl="1">
              <a:lnSpc>
                <a:spcPct val="110000"/>
              </a:lnSpc>
            </a:pPr>
            <a:endParaRPr lang="en-US"/>
          </a:p>
          <a:p>
            <a:pPr lvl="1">
              <a:lnSpc>
                <a:spcPct val="110000"/>
              </a:lnSpc>
            </a:pPr>
            <a:endParaRPr lang="en-US"/>
          </a:p>
          <a:p>
            <a:pPr lvl="1">
              <a:lnSpc>
                <a:spcPct val="110000"/>
              </a:lnSpc>
            </a:pP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CBFD8-0277-688C-EB2F-0093BB7CC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workstations</a:t>
            </a:r>
          </a:p>
        </p:txBody>
      </p:sp>
    </p:spTree>
    <p:extLst>
      <p:ext uri="{BB962C8B-B14F-4D97-AF65-F5344CB8AC3E}">
        <p14:creationId xmlns:p14="http://schemas.microsoft.com/office/powerpoint/2010/main" val="256640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7C64B-2DE7-DDE2-1C53-0E467180A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9000"/>
            <a:ext cx="9144000" cy="2065590"/>
          </a:xfrm>
        </p:spPr>
        <p:txBody>
          <a:bodyPr/>
          <a:lstStyle/>
          <a:p>
            <a:r>
              <a:rPr lang="en-US" sz="5400"/>
              <a:t>Windows servers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B73484-FE3B-4F67-E754-37C3E82DD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18945"/>
            <a:ext cx="9144000" cy="1031290"/>
          </a:xfrm>
        </p:spPr>
        <p:txBody>
          <a:bodyPr/>
          <a:lstStyle/>
          <a:p>
            <a:r>
              <a:rPr lang="en-US"/>
              <a:t>Server hardening strategies.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E7DB2EC-29CC-08C4-F276-3C7F0C6434E4}"/>
              </a:ext>
            </a:extLst>
          </p:cNvPr>
          <p:cNvCxnSpPr>
            <a:cxnSpLocks/>
          </p:cNvCxnSpPr>
          <p:nvPr/>
        </p:nvCxnSpPr>
        <p:spPr>
          <a:xfrm>
            <a:off x="2730230" y="3581400"/>
            <a:ext cx="673154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6979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74CAAEA-50FD-5624-74C3-27B42737F861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82075" y="0"/>
            <a:ext cx="3209926" cy="6858000"/>
          </a:xfrm>
          <a:prstGeom prst="rect">
            <a:avLst/>
          </a:prstGeom>
          <a:blipFill dpi="0" rotWithShape="1">
            <a:blip r:embed="rId4">
              <a:alphaModFix amt="3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tile tx="0" ty="0" sx="30000" sy="3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60F3DB-F2FE-B988-C579-D22710D08134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8902464" y="-1"/>
            <a:ext cx="3289536" cy="6858001"/>
          </a:xfrm>
          <a:prstGeom prst="rect">
            <a:avLst/>
          </a:prstGeom>
          <a:gradFill>
            <a:gsLst>
              <a:gs pos="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1524429C-5BE5-4BE6-77F4-34A2F0CC43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41223" y="6445250"/>
            <a:ext cx="967587" cy="2105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0CBFD8-0277-688C-EB2F-0093BB7CC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365125"/>
            <a:ext cx="10541000" cy="1325563"/>
          </a:xfrm>
        </p:spPr>
        <p:txBody>
          <a:bodyPr/>
          <a:lstStyle/>
          <a:p>
            <a:r>
              <a:rPr lang="en-US"/>
              <a:t>Windows servers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463FD-E6F3-0962-F637-9814298D5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9314787" cy="436245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b="1"/>
              <a:t>Remove unnecessary roles or features.</a:t>
            </a:r>
          </a:p>
          <a:p>
            <a:r>
              <a:rPr lang="en-US"/>
              <a:t>Control Correlation Identifier 000381 or WN19-00-000270 (STIG) which calls for documenting required roles and features for the system. </a:t>
            </a:r>
          </a:p>
          <a:p>
            <a:r>
              <a:rPr lang="en-US"/>
              <a:t>Excessive roles can increase management complexity and widen the attack surface by leaving unsupported features with high privileges installed or unused services running in the background.</a:t>
            </a:r>
          </a:p>
        </p:txBody>
      </p:sp>
    </p:spTree>
    <p:extLst>
      <p:ext uri="{BB962C8B-B14F-4D97-AF65-F5344CB8AC3E}">
        <p14:creationId xmlns:p14="http://schemas.microsoft.com/office/powerpoint/2010/main" val="378295039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ZTW24">
  <a:themeElements>
    <a:clrScheme name="ZTW25 Colour V1">
      <a:dk1>
        <a:srgbClr val="FFFFFF"/>
      </a:dk1>
      <a:lt1>
        <a:srgbClr val="0A1418"/>
      </a:lt1>
      <a:dk2>
        <a:srgbClr val="0E1E2C"/>
      </a:dk2>
      <a:lt2>
        <a:srgbClr val="000000"/>
      </a:lt2>
      <a:accent1>
        <a:srgbClr val="199FF2"/>
      </a:accent1>
      <a:accent2>
        <a:srgbClr val="1290D6"/>
      </a:accent2>
      <a:accent3>
        <a:srgbClr val="48C2FF"/>
      </a:accent3>
      <a:accent4>
        <a:srgbClr val="EF4141"/>
      </a:accent4>
      <a:accent5>
        <a:srgbClr val="FEC15B"/>
      </a:accent5>
      <a:accent6>
        <a:srgbClr val="41B97A"/>
      </a:accent6>
      <a:hlink>
        <a:srgbClr val="48C2FF"/>
      </a:hlink>
      <a:folHlink>
        <a:srgbClr val="48C2FF"/>
      </a:folHlink>
    </a:clrScheme>
    <a:fontScheme name="ZTW25">
      <a:majorFont>
        <a:latin typeface="Montserrat"/>
        <a:ea typeface=""/>
        <a:cs typeface=""/>
      </a:majorFont>
      <a:minorFont>
        <a:latin typeface="Montserra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TW24 PPT Template - Copy (4)" id="{610D0E82-846C-417E-A31E-36CB46F2510E}" vid="{166B3684-D3CD-4B92-9D5E-984C9DFD423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3881E21D1BE9943AE25ED757B337BB9" ma:contentTypeVersion="14" ma:contentTypeDescription="Create a new document." ma:contentTypeScope="" ma:versionID="44ad5549817d3f71feaa69f28aa85c97">
  <xsd:schema xmlns:xsd="http://www.w3.org/2001/XMLSchema" xmlns:xs="http://www.w3.org/2001/XMLSchema" xmlns:p="http://schemas.microsoft.com/office/2006/metadata/properties" xmlns:ns2="2a3e9d40-558c-49d3-90d9-0b60e64dc474" xmlns:ns3="a552a955-9234-435c-bb04-91bfe752d9c4" targetNamespace="http://schemas.microsoft.com/office/2006/metadata/properties" ma:root="true" ma:fieldsID="ae919c0de2d9f661230939ef6a8762d3" ns2:_="" ns3:_="">
    <xsd:import namespace="2a3e9d40-558c-49d3-90d9-0b60e64dc474"/>
    <xsd:import namespace="a552a955-9234-435c-bb04-91bfe752d9c4"/>
    <xsd:element name="properties">
      <xsd:complexType>
        <xsd:sequence>
          <xsd:element name="documentManagement">
            <xsd:complexType>
              <xsd:all>
                <xsd:element ref="ns2:TaxKeywordTaxHTField" minOccurs="0"/>
                <xsd:element ref="ns2:TaxCatchAll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3e9d40-558c-49d3-90d9-0b60e64dc474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9" nillable="true" ma:taxonomy="true" ma:internalName="TaxKeywordTaxHTField" ma:taxonomyFieldName="TaxKeyword" ma:displayName="Enterprise Keywords" ma:fieldId="{23f27201-bee3-471e-b2e7-b64fd8b7ca38}" ma:taxonomyMulti="true" ma:sspId="c44f9bff-9ca6-4358-89c6-7b62d7c0a124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10" nillable="true" ma:displayName="Taxonomy Catch All Column" ma:hidden="true" ma:list="{3e9815c7-15af-49e9-a1d0-0cdbbcc4f0c8}" ma:internalName="TaxCatchAll" ma:showField="CatchAllData" ma:web="2a3e9d40-558c-49d3-90d9-0b60e64dc47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52a955-9234-435c-bb04-91bfe752d9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c44f9bff-9ca6-4358-89c6-7b62d7c0a12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a3e9d40-558c-49d3-90d9-0b60e64dc474" xsi:nil="true"/>
    <lcf76f155ced4ddcb4097134ff3c332f xmlns="a552a955-9234-435c-bb04-91bfe752d9c4">
      <Terms xmlns="http://schemas.microsoft.com/office/infopath/2007/PartnerControls"/>
    </lcf76f155ced4ddcb4097134ff3c332f>
    <TaxKeywordTaxHTField xmlns="2a3e9d40-558c-49d3-90d9-0b60e64dc474">
      <Terms xmlns="http://schemas.microsoft.com/office/infopath/2007/PartnerControls"/>
    </TaxKeywordTaxHTField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9B0F74-77DF-4C4B-81C8-6206EBE12FD1}">
  <ds:schemaRefs>
    <ds:schemaRef ds:uri="2a3e9d40-558c-49d3-90d9-0b60e64dc474"/>
    <ds:schemaRef ds:uri="a552a955-9234-435c-bb04-91bfe752d9c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79E4629-6C71-47BD-A994-41562D44B40A}">
  <ds:schemaRefs>
    <ds:schemaRef ds:uri="2a3e9d40-558c-49d3-90d9-0b60e64dc474"/>
    <ds:schemaRef ds:uri="a552a955-9234-435c-bb04-91bfe752d9c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1D7801F-E548-4108-AA7B-5BCDEC3D05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ZTW24 PPT Template</Template>
  <Application>Microsoft Office PowerPoint</Application>
  <PresentationFormat>Widescreen</PresentationFormat>
  <Slides>24</Slides>
  <Notes>18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ZTW24</vt:lpstr>
      <vt:lpstr>Windows Security Review</vt:lpstr>
      <vt:lpstr>VM Passwords &amp; Github Link</vt:lpstr>
      <vt:lpstr>Windows workstations</vt:lpstr>
      <vt:lpstr>Windows workstations</vt:lpstr>
      <vt:lpstr>Windows workstations</vt:lpstr>
      <vt:lpstr>Windows workstations</vt:lpstr>
      <vt:lpstr>Windows workstations</vt:lpstr>
      <vt:lpstr>Windows servers</vt:lpstr>
      <vt:lpstr>Windows servers</vt:lpstr>
      <vt:lpstr>Windows servers</vt:lpstr>
      <vt:lpstr>Windows servers</vt:lpstr>
      <vt:lpstr>Windows servers</vt:lpstr>
      <vt:lpstr>Windows servers</vt:lpstr>
      <vt:lpstr>Windows servers</vt:lpstr>
      <vt:lpstr>The obvious</vt:lpstr>
      <vt:lpstr>Group policy and  windows registry</vt:lpstr>
      <vt:lpstr>Windows registry</vt:lpstr>
      <vt:lpstr>Group policy</vt:lpstr>
      <vt:lpstr>Group policy</vt:lpstr>
      <vt:lpstr>Group policy</vt:lpstr>
      <vt:lpstr>Event logging</vt:lpstr>
      <vt:lpstr>Event logging</vt:lpstr>
      <vt:lpstr>Event logging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Paige Jenkins</dc:creator>
  <cp:revision>23</cp:revision>
  <dcterms:created xsi:type="dcterms:W3CDTF">2024-09-13T15:14:19Z</dcterms:created>
  <dcterms:modified xsi:type="dcterms:W3CDTF">2025-02-20T18:17:38Z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0x01010003881E21D1BE9943AE25ED757B337BB9</vt:lpwstr>
  </property>
  <property fmtid="{D5CDD505-2E9C-101B-9397-08002B2CF9AE}" pid="3" name="Order">
    <vt:r8>3300</vt:r8>
  </property>
  <property fmtid="{D5CDD505-2E9C-101B-9397-08002B2CF9AE}" pid="4" name="MediaServiceImageTags">
    <vt:lpwstr/>
  </property>
  <property fmtid="{D5CDD505-2E9C-101B-9397-08002B2CF9AE}" pid="5" name="TaxKeyword">
    <vt:lpwstr/>
  </property>
</Properties>
</file>

<file path=docProps/thumbnail.jpeg>
</file>